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8" r:id="rId5"/>
    <p:sldId id="271" r:id="rId6"/>
    <p:sldId id="269" r:id="rId7"/>
    <p:sldId id="270" r:id="rId8"/>
    <p:sldId id="264" r:id="rId9"/>
    <p:sldId id="265" r:id="rId10"/>
    <p:sldId id="267" r:id="rId11"/>
    <p:sldId id="261" r:id="rId12"/>
  </p:sldIdLst>
  <p:sldSz cx="12192000" cy="6858000"/>
  <p:notesSz cx="6858000" cy="9144000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dirty="0"/>
              <a:t>Staff Mobility for Teaching (STA) and Training (STT)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>
        <c:manualLayout>
          <c:layoutTarget val="inner"/>
          <c:xMode val="edge"/>
          <c:yMode val="edge"/>
          <c:x val="0.18308097891660796"/>
          <c:y val="0.13962414063800938"/>
          <c:w val="0.78833627417476271"/>
          <c:h val="0.655836762851773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Sheet1!$E$22</c:f>
              <c:strCache>
                <c:ptCount val="1"/>
                <c:pt idx="0">
                  <c:v>STA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Sheet1!$F$21:$M$21</c:f>
              <c:strCache>
                <c:ptCount val="8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  <c:pt idx="5">
                  <c:v>2020-21</c:v>
                </c:pt>
                <c:pt idx="6">
                  <c:v>2021-22</c:v>
                </c:pt>
                <c:pt idx="7">
                  <c:v>2022-23</c:v>
                </c:pt>
              </c:strCache>
            </c:strRef>
          </c:cat>
          <c:val>
            <c:numRef>
              <c:f>Sheet1!$F$22:$M$22</c:f>
              <c:numCache>
                <c:formatCode>General</c:formatCode>
                <c:ptCount val="8"/>
                <c:pt idx="0">
                  <c:v>7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  <c:pt idx="4">
                  <c:v>4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56-2643-8422-C79D36C61921}"/>
            </c:ext>
          </c:extLst>
        </c:ser>
        <c:ser>
          <c:idx val="1"/>
          <c:order val="1"/>
          <c:tx>
            <c:strRef>
              <c:f>Sheet1!$E$23</c:f>
              <c:strCache>
                <c:ptCount val="1"/>
                <c:pt idx="0">
                  <c:v>STT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Sheet1!$F$21:$M$21</c:f>
              <c:strCache>
                <c:ptCount val="8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  <c:pt idx="5">
                  <c:v>2020-21</c:v>
                </c:pt>
                <c:pt idx="6">
                  <c:v>2021-22</c:v>
                </c:pt>
                <c:pt idx="7">
                  <c:v>2022-23</c:v>
                </c:pt>
              </c:strCache>
            </c:strRef>
          </c:cat>
          <c:val>
            <c:numRef>
              <c:f>Sheet1!$F$23:$M$23</c:f>
              <c:numCache>
                <c:formatCode>General</c:formatCode>
                <c:ptCount val="8"/>
                <c:pt idx="1">
                  <c:v>1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56-2643-8422-C79D36C61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44280160"/>
        <c:axId val="670990256"/>
      </c:barChart>
      <c:catAx>
        <c:axId val="64428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670990256"/>
        <c:crosses val="autoZero"/>
        <c:auto val="1"/>
        <c:lblAlgn val="ctr"/>
        <c:lblOffset val="100"/>
        <c:noMultiLvlLbl val="0"/>
      </c:catAx>
      <c:valAx>
        <c:axId val="670990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64428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0A74A-BF9B-70BF-C9BF-596051351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87D15-4E8E-8AB9-84B9-9FE293806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E978E-8D57-2507-03F0-EEF5D0B20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231F-4211-C84D-9BCD-5999725FB36C}" type="datetimeFigureOut">
              <a:rPr lang="en-EE" smtClean="0"/>
              <a:t>03/21/2024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D5F9B-C9DF-26F6-BD1D-E6A1F180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23850-34F1-BDB6-A76C-4586A19A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F1B29-40B7-FD40-846F-38327D148A5D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23758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6120-74EB-BDC0-2FE8-54501149E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60847B-8933-3C39-39DE-B0728C729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B9B8D-145D-EB1A-349F-1CB6C34FA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231F-4211-C84D-9BCD-5999725FB36C}" type="datetimeFigureOut">
              <a:rPr lang="en-EE" smtClean="0"/>
              <a:t>03/21/2024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8A85C-F654-DB4E-2268-C1289760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D38AA-4B4B-CDF2-5597-B2EF33D7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F1B29-40B7-FD40-846F-38327D148A5D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98068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935E2C-9308-D588-0E5E-AE121A9E6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C1892-1C3F-8BA3-5C00-372A3C4C2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64AF7-6D9C-6AAF-F65A-364694EB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231F-4211-C84D-9BCD-5999725FB36C}" type="datetimeFigureOut">
              <a:rPr lang="en-EE" smtClean="0"/>
              <a:t>03/21/2024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AF147-9096-4778-2334-D5E4229F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7484F-4163-6F0C-6835-8FD200BF4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F1B29-40B7-FD40-846F-38327D148A5D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36236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EC174-7937-02D7-839D-318AF534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CD3EA-EBF6-56D7-60DA-B5B1CBC87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E6009-EE45-8A28-07A0-996265D36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231F-4211-C84D-9BCD-5999725FB36C}" type="datetimeFigureOut">
              <a:rPr lang="en-EE" smtClean="0"/>
              <a:t>03/21/2024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B5E8D-E4CF-21DC-82C4-47D57900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AEA59-BA9E-D2E5-D6D7-DEA210D94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F1B29-40B7-FD40-846F-38327D148A5D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37041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55000-46EA-CF13-A6EE-C024186F9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1B435-7D17-5FFF-6576-C0A5E6746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8B77B-F0EE-8DF3-7EAB-9ACCE9F24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231F-4211-C84D-9BCD-5999725FB36C}" type="datetimeFigureOut">
              <a:rPr lang="en-EE" smtClean="0"/>
              <a:t>03/21/2024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52878-9867-7014-3FBA-7F862D0D6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F2909-B301-D208-6EC4-3BBD9129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F1B29-40B7-FD40-846F-38327D148A5D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49045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F1A85-80E0-CF64-FB50-4901E70A0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4B776-04E9-8D4A-9FD9-51C69142C8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53009-FD3E-FAB0-E5A4-EB0235B9B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15503-907A-C656-B0CD-FC25734C2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231F-4211-C84D-9BCD-5999725FB36C}" type="datetimeFigureOut">
              <a:rPr lang="en-EE" smtClean="0"/>
              <a:t>03/21/2024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317A7-5F18-32FC-44F7-B54EB34BC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12651-426C-B641-A0E6-B347718A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F1B29-40B7-FD40-846F-38327D148A5D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02446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A6ED5-1526-2E00-585B-772CC7FF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A551B-810A-923F-760A-9009AA203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78213-AEA5-FA64-5519-76654FDEA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B8D7FC-9ACB-AD55-841E-607BA86776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EBED4C-ADD7-991C-62B3-15D4CBF105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08417F-19C5-11D3-5206-21F43C8D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231F-4211-C84D-9BCD-5999725FB36C}" type="datetimeFigureOut">
              <a:rPr lang="en-EE" smtClean="0"/>
              <a:t>03/21/2024</a:t>
            </a:fld>
            <a:endParaRPr lang="en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0700BD-BA4F-0598-A0F6-5AA0E7A29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665361-B4EA-E7DE-4161-6502A679D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F1B29-40B7-FD40-846F-38327D148A5D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69324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B7438-2D63-10E3-1FEA-39D94D254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522217-FF17-CA0E-54FB-AD2591B7E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231F-4211-C84D-9BCD-5999725FB36C}" type="datetimeFigureOut">
              <a:rPr lang="en-EE" smtClean="0"/>
              <a:t>03/21/2024</a:t>
            </a:fld>
            <a:endParaRPr lang="en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3E3345-DE80-99F4-1BF0-BE7720A1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2C37D-FB87-12D4-212A-A979FE0EB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F1B29-40B7-FD40-846F-38327D148A5D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410359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08F57C-EEA3-68CF-295A-FD40E4502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231F-4211-C84D-9BCD-5999725FB36C}" type="datetimeFigureOut">
              <a:rPr lang="en-EE" smtClean="0"/>
              <a:t>03/21/2024</a:t>
            </a:fld>
            <a:endParaRPr lang="en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09AB90-C053-4317-313F-7C1C193A8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39D2A-54C9-90C8-8C5A-B793E249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F1B29-40B7-FD40-846F-38327D148A5D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86734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D725-8EED-2A8D-0DE1-837A7ED9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0EC38-2D92-698A-2182-31938310B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EEA4B-7635-BB61-ACD3-A5219ECBA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AB970-32BF-DFEF-7196-D5AC2431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231F-4211-C84D-9BCD-5999725FB36C}" type="datetimeFigureOut">
              <a:rPr lang="en-EE" smtClean="0"/>
              <a:t>03/21/2024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A636B-8564-C6EB-F348-B3C351A27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325E0-9D73-3F36-F16B-6E3738BB2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F1B29-40B7-FD40-846F-38327D148A5D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86596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1396F-458A-C8A4-0FF1-EAFA09B7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2441B8-9573-B421-D93E-9333FCCB1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96264-4A4D-829F-742F-E66BFA99F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601D1-72EB-B66B-ED1B-7824C0BD2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231F-4211-C84D-9BCD-5999725FB36C}" type="datetimeFigureOut">
              <a:rPr lang="en-EE" smtClean="0"/>
              <a:t>03/21/2024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2326D-7670-7477-F891-C58FDD5CE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E0CA9-43B3-AC1E-490D-D55A3DC23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F1B29-40B7-FD40-846F-38327D148A5D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66698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2106E7-F30B-4BD3-0C53-FAF7614F7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38684-F9FE-BC3B-42D7-C838CF8EF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1D2B0-B293-DB5D-685D-7B215DB9A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7231F-4211-C84D-9BCD-5999725FB36C}" type="datetimeFigureOut">
              <a:rPr lang="en-EE" smtClean="0"/>
              <a:t>03/21/2024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B81EF-CEF9-6223-D291-EA5B49A52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CD8AA-543F-BDCE-0B5B-247B7EA5E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F1B29-40B7-FD40-846F-38327D148A5D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70399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seveeb.ut.ee/et/&#245;pe-ja-teadus/&#245;ppej&#245;uvahetus" TargetMode="External"/><Relationship Id="rId2" Type="http://schemas.openxmlformats.org/officeDocument/2006/relationships/hyperlink" Target="https://erasmus-plus.ec.europa.eu/et/opportunitie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7FE628-78E1-64BB-6CF9-7F10C44F9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0407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4000" dirty="0"/>
              <a:t>TÜ </a:t>
            </a:r>
            <a:r>
              <a:rPr lang="en-GB" sz="4000" dirty="0" err="1"/>
              <a:t>eesti</a:t>
            </a:r>
            <a:r>
              <a:rPr lang="en-GB" sz="4000" dirty="0"/>
              <a:t> </a:t>
            </a:r>
            <a:r>
              <a:rPr lang="en-GB" sz="4000" dirty="0" err="1"/>
              <a:t>ja</a:t>
            </a:r>
            <a:r>
              <a:rPr lang="en-GB" sz="4000" dirty="0"/>
              <a:t> </a:t>
            </a:r>
            <a:r>
              <a:rPr lang="en-GB" sz="4000" dirty="0" err="1"/>
              <a:t>üld</a:t>
            </a:r>
            <a:r>
              <a:rPr lang="en-GB" sz="4000" b="1" dirty="0" err="1"/>
              <a:t>keeleteaduse</a:t>
            </a:r>
            <a:r>
              <a:rPr lang="en-GB" sz="4000" dirty="0"/>
              <a:t> </a:t>
            </a:r>
            <a:r>
              <a:rPr lang="en-GB" sz="4000" b="1" dirty="0" err="1"/>
              <a:t>instituudi</a:t>
            </a:r>
            <a:r>
              <a:rPr lang="en-GB" sz="4000" dirty="0"/>
              <a:t> ERASMUS+ </a:t>
            </a:r>
            <a:r>
              <a:rPr lang="en-GB" sz="4000" dirty="0" err="1"/>
              <a:t>õpi</a:t>
            </a:r>
            <a:r>
              <a:rPr lang="en-GB" sz="4000" b="1" dirty="0" err="1"/>
              <a:t>rände</a:t>
            </a:r>
            <a:r>
              <a:rPr lang="en-GB" sz="4000" dirty="0"/>
              <a:t> </a:t>
            </a:r>
            <a:r>
              <a:rPr lang="en-GB" sz="4000" b="1" dirty="0" err="1"/>
              <a:t>kogemus</a:t>
            </a:r>
            <a:r>
              <a:rPr lang="en-GB" sz="4000" dirty="0" err="1"/>
              <a:t>päev</a:t>
            </a:r>
            <a:endParaRPr lang="en-EE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DB9BCF-B9C5-9223-D24C-66EE141FF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408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EE" dirty="0"/>
              <a:t>Jakobi 2-412 ja Zoomis</a:t>
            </a:r>
          </a:p>
          <a:p>
            <a:pPr algn="l"/>
            <a:r>
              <a:rPr lang="en-EE" dirty="0"/>
              <a:t>16. </a:t>
            </a:r>
            <a:r>
              <a:rPr lang="en-GB" dirty="0"/>
              <a:t>v</a:t>
            </a:r>
            <a:r>
              <a:rPr lang="en-EE" dirty="0"/>
              <a:t>eebruar 2024</a:t>
            </a:r>
          </a:p>
          <a:p>
            <a:pPr algn="l"/>
            <a:r>
              <a:rPr lang="en-EE" dirty="0"/>
              <a:t>Kadri </a:t>
            </a:r>
            <a:r>
              <a:rPr lang="en-EE" b="1" dirty="0"/>
              <a:t>Koreinik</a:t>
            </a:r>
            <a:r>
              <a:rPr lang="en-EE" dirty="0"/>
              <a:t>, Andrea </a:t>
            </a:r>
            <a:r>
              <a:rPr lang="en-EE" b="1" dirty="0"/>
              <a:t>Nagy</a:t>
            </a:r>
          </a:p>
        </p:txBody>
      </p:sp>
      <p:pic>
        <p:nvPicPr>
          <p:cNvPr id="4" name="Content Placeholder 4" descr="A map of europe with red points&#10;&#10;Description automatically generated">
            <a:extLst>
              <a:ext uri="{FF2B5EF4-FFF2-40B4-BE49-F238E27FC236}">
                <a16:creationId xmlns:a16="http://schemas.microsoft.com/office/drawing/2014/main" id="{2A5D31AF-4043-456A-A6AC-6B07992BF7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42" b="1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1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EE" dirty="0"/>
              <a:t>inepunktid</a:t>
            </a:r>
            <a:r>
              <a:rPr lang="et-EE" dirty="0"/>
              <a:t> ja planeerimine</a:t>
            </a:r>
            <a:br>
              <a:rPr lang="et-EE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49108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dirty="0"/>
              <a:t>2019/2020 õppeaastast alates on nii bakalaureuse- kui ka magistriastme õppekavades olemas õpirändemoodul (</a:t>
            </a:r>
            <a:r>
              <a:rPr lang="et-EE" dirty="0" err="1"/>
              <a:t>välisõpingud</a:t>
            </a:r>
            <a:r>
              <a:rPr lang="et-EE" dirty="0"/>
              <a:t>) 15 EAP</a:t>
            </a:r>
          </a:p>
          <a:p>
            <a:r>
              <a:rPr lang="et-EE" dirty="0"/>
              <a:t>Planeerimine: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dirty="0"/>
              <a:t>tutvu partnerülikoolidega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dirty="0"/>
              <a:t>jälgi lehel „Käimasolevad konkursid“ kandideerimisperioode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dirty="0"/>
              <a:t>esita </a:t>
            </a:r>
            <a:r>
              <a:rPr lang="et-EE" dirty="0" err="1"/>
              <a:t>SoleMove’is</a:t>
            </a:r>
            <a:r>
              <a:rPr lang="et-EE" dirty="0"/>
              <a:t> vajalikud dokumendid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dirty="0"/>
              <a:t>tutvu </a:t>
            </a:r>
            <a:r>
              <a:rPr lang="et-EE" dirty="0" err="1"/>
              <a:t>väliskõrgkooli</a:t>
            </a:r>
            <a:r>
              <a:rPr lang="et-EE" dirty="0"/>
              <a:t> lehel ainete nimekirjaga ja koosta esmane õppeplaan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dirty="0"/>
              <a:t>võta ühendust õppekorraldajaga õppeplaani kooskõlastamiseks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dirty="0"/>
              <a:t>kui õppeplaan on kinnitatud, vormista </a:t>
            </a:r>
            <a:r>
              <a:rPr lang="et-EE" dirty="0" err="1"/>
              <a:t>SoleMove’is</a:t>
            </a:r>
            <a:r>
              <a:rPr lang="et-EE" dirty="0"/>
              <a:t> õpeleping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23985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173E8-B263-2FB6-096F-A8C262744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Küsimusi?</a:t>
            </a:r>
          </a:p>
        </p:txBody>
      </p:sp>
      <p:pic>
        <p:nvPicPr>
          <p:cNvPr id="5" name="Content Placeholder 4" descr="A blue and white logo&#10;&#10;Description automatically generated">
            <a:extLst>
              <a:ext uri="{FF2B5EF4-FFF2-40B4-BE49-F238E27FC236}">
                <a16:creationId xmlns:a16="http://schemas.microsoft.com/office/drawing/2014/main" id="{6AF4BE57-9C07-A6C9-229D-16E0DDA0F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224" y="1966293"/>
            <a:ext cx="10925550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6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2E478E-A818-4552-56A7-A1216FF6B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kava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6656C-4434-AED4-01C5-41BDC39FF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12.15–12.20  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tervitussõnad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Kadri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Koreinik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 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12.20–12.40 ERASMUS+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õpiränne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. Mis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ja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kuidas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? Kadri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Koreinik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 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ja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Andrea Nagy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jagavad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infot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ning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tutvustavad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meie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instituudi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en-GB" b="1" i="0" u="none" strike="noStrike" dirty="0" err="1">
                <a:solidFill>
                  <a:srgbClr val="212529"/>
                </a:solidFill>
                <a:effectLst/>
                <a:latin typeface="Rubik"/>
              </a:rPr>
              <a:t>partnerülikoole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nii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tudengitele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kui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ka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õppejõududele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.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12.40–13.00 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Miina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Norvik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“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Järeldoktorina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Uppsalas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.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Tööelust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,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rootsi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keele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õppimisest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ja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veidi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ka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muust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elust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” 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13.00–13.15 Johannes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Sarapuu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„Pool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aastat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Rootsi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Tartus“ 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13.15–13.30 Marri-Mariska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Tammepõld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„Minu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aasta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Helsingis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“ 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13.30–13.45 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Przemysław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Podleśny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räägib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Zoomi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teel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oma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Viini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ülikooli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õpirändele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mineku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Rubik"/>
              </a:rPr>
              <a:t>motiividest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Rubik"/>
              </a:rPr>
              <a:t> </a:t>
            </a:r>
            <a:r>
              <a:rPr lang="en-GB" b="0" i="0" u="none" strike="noStrike" dirty="0" err="1">
                <a:effectLst/>
                <a:latin typeface="Rubik"/>
              </a:rPr>
              <a:t>või</a:t>
            </a:r>
            <a:r>
              <a:rPr lang="en-GB" b="0" i="0" u="none" strike="noStrike" dirty="0">
                <a:effectLst/>
                <a:latin typeface="Rubik"/>
              </a:rPr>
              <a:t> Q&amp;A</a:t>
            </a:r>
          </a:p>
          <a:p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00177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64053-A05D-11BE-C1D5-42E09DE55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Õpiränne: miks ja kellele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BC11E1-4756-65E0-6951-066B188D2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ERASMUS+ on </a:t>
            </a:r>
            <a:r>
              <a:rPr lang="en-GB" dirty="0" err="1"/>
              <a:t>ELi</a:t>
            </a:r>
            <a:r>
              <a:rPr lang="en-GB" dirty="0"/>
              <a:t> </a:t>
            </a:r>
            <a:r>
              <a:rPr lang="en-GB" b="1" dirty="0" err="1"/>
              <a:t>programm</a:t>
            </a:r>
            <a:r>
              <a:rPr lang="en-GB" dirty="0"/>
              <a:t> </a:t>
            </a:r>
            <a:r>
              <a:rPr lang="en-GB" dirty="0" err="1"/>
              <a:t>hariduse</a:t>
            </a:r>
            <a:r>
              <a:rPr lang="en-GB" dirty="0"/>
              <a:t>, </a:t>
            </a:r>
            <a:r>
              <a:rPr lang="en-GB" dirty="0" err="1"/>
              <a:t>koolituse</a:t>
            </a:r>
            <a:r>
              <a:rPr lang="en-GB" dirty="0"/>
              <a:t>, </a:t>
            </a:r>
            <a:r>
              <a:rPr lang="en-GB" dirty="0" err="1"/>
              <a:t>noorte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spordi</a:t>
            </a:r>
            <a:r>
              <a:rPr lang="en-GB" dirty="0"/>
              <a:t> </a:t>
            </a:r>
            <a:r>
              <a:rPr lang="en-GB" dirty="0" err="1"/>
              <a:t>toetamiseks</a:t>
            </a:r>
            <a:r>
              <a:rPr lang="en-GB" dirty="0"/>
              <a:t> </a:t>
            </a:r>
            <a:r>
              <a:rPr lang="en-GB" dirty="0" err="1"/>
              <a:t>Euroopas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liikuvus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koostöövõimalused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2021-2027, 26,2 </a:t>
            </a:r>
            <a:r>
              <a:rPr lang="en-GB" dirty="0" err="1"/>
              <a:t>mld</a:t>
            </a:r>
            <a:r>
              <a:rPr lang="en-GB" dirty="0"/>
              <a:t> EUR </a:t>
            </a:r>
          </a:p>
          <a:p>
            <a:r>
              <a:rPr lang="en-GB" dirty="0" err="1"/>
              <a:t>Kõrgkoolide</a:t>
            </a:r>
            <a:r>
              <a:rPr lang="en-GB" dirty="0"/>
              <a:t> </a:t>
            </a:r>
            <a:r>
              <a:rPr lang="en-GB" dirty="0" err="1"/>
              <a:t>õpiränne</a:t>
            </a:r>
            <a:r>
              <a:rPr lang="en-GB" dirty="0"/>
              <a:t> </a:t>
            </a:r>
            <a:r>
              <a:rPr lang="en-GB" b="1" dirty="0" err="1"/>
              <a:t>tudengitele</a:t>
            </a:r>
            <a:r>
              <a:rPr lang="en-GB" dirty="0"/>
              <a:t> (</a:t>
            </a:r>
            <a:r>
              <a:rPr lang="en-GB" dirty="0" err="1"/>
              <a:t>õppimine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praktika</a:t>
            </a:r>
            <a:r>
              <a:rPr lang="en-GB" dirty="0"/>
              <a:t>, 2-12 </a:t>
            </a:r>
            <a:r>
              <a:rPr lang="en-GB" dirty="0" err="1"/>
              <a:t>kuud</a:t>
            </a:r>
            <a:r>
              <a:rPr lang="en-GB" dirty="0"/>
              <a:t>) </a:t>
            </a:r>
            <a:r>
              <a:rPr lang="en-GB" dirty="0" err="1"/>
              <a:t>ning</a:t>
            </a:r>
            <a:r>
              <a:rPr lang="en-GB" dirty="0"/>
              <a:t> </a:t>
            </a:r>
            <a:r>
              <a:rPr lang="en-GB" b="1" dirty="0" err="1"/>
              <a:t>õppejõududele</a:t>
            </a:r>
            <a:r>
              <a:rPr lang="en-GB" dirty="0"/>
              <a:t> </a:t>
            </a:r>
            <a:r>
              <a:rPr lang="en-GB" dirty="0" err="1"/>
              <a:t>jt</a:t>
            </a:r>
            <a:r>
              <a:rPr lang="en-GB" dirty="0"/>
              <a:t> </a:t>
            </a:r>
            <a:r>
              <a:rPr lang="en-GB" dirty="0" err="1"/>
              <a:t>töötajatele</a:t>
            </a:r>
            <a:r>
              <a:rPr lang="en-GB" dirty="0"/>
              <a:t> (</a:t>
            </a:r>
            <a:r>
              <a:rPr lang="et-EE" dirty="0"/>
              <a:t>õpetamine ja koolitus, 2-60 päeva, min 8 tundi nädalas) ELi liikmesriigid ja kolmandad riigid</a:t>
            </a:r>
          </a:p>
          <a:p>
            <a:pPr lvl="1"/>
            <a:r>
              <a:rPr lang="et-EE" dirty="0"/>
              <a:t>õpirände konsortsium ja õpirände leping</a:t>
            </a:r>
          </a:p>
          <a:p>
            <a:pPr lvl="1"/>
            <a:r>
              <a:rPr lang="et-EE" dirty="0"/>
              <a:t>kõrgkooli valik</a:t>
            </a:r>
          </a:p>
          <a:p>
            <a:pPr lvl="1"/>
            <a:r>
              <a:rPr lang="et-EE" dirty="0"/>
              <a:t>reisi- ja elamiskulud</a:t>
            </a:r>
          </a:p>
          <a:p>
            <a:pPr lvl="1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93112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22F6-CDB5-5562-DCBA-B79CA81CA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ERASMUS+iga õpetamas ja koolitumas: HVEE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59DDC68-49A7-E6AC-81AA-8D26C9233EF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198" y="1825625"/>
          <a:ext cx="642444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7937BF-4B4F-7D7F-7B95-04C375A3D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62648" y="1825625"/>
            <a:ext cx="409115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EE" sz="2400" dirty="0"/>
              <a:t>Stockholms universitet (9)</a:t>
            </a:r>
          </a:p>
          <a:p>
            <a:pPr marL="0" indent="0">
              <a:buNone/>
            </a:pPr>
            <a:r>
              <a:rPr lang="en-GB" sz="2400" dirty="0"/>
              <a:t>Turun </a:t>
            </a:r>
            <a:r>
              <a:rPr lang="en-GB" sz="2400" dirty="0" err="1"/>
              <a:t>yliopisto</a:t>
            </a:r>
            <a:r>
              <a:rPr lang="en-GB" sz="2400" dirty="0"/>
              <a:t> (4)</a:t>
            </a:r>
          </a:p>
          <a:p>
            <a:pPr marL="0" indent="0">
              <a:buNone/>
            </a:pPr>
            <a:r>
              <a:rPr lang="en-GB" sz="2400" dirty="0"/>
              <a:t>Helsingin </a:t>
            </a:r>
            <a:r>
              <a:rPr lang="en-GB" sz="2400" dirty="0" err="1"/>
              <a:t>yliopisto</a:t>
            </a:r>
            <a:r>
              <a:rPr lang="en-GB" sz="2400" dirty="0"/>
              <a:t> (4)</a:t>
            </a:r>
          </a:p>
          <a:p>
            <a:pPr marL="0" indent="0">
              <a:buNone/>
            </a:pPr>
            <a:r>
              <a:rPr lang="en-GB" sz="2400" dirty="0"/>
              <a:t>Radboud Universiteit Nijmegen (4)</a:t>
            </a:r>
          </a:p>
          <a:p>
            <a:pPr marL="0" indent="0">
              <a:buNone/>
            </a:pPr>
            <a:r>
              <a:rPr lang="en-GB" sz="2400" dirty="0" err="1"/>
              <a:t>Oulun</a:t>
            </a:r>
            <a:r>
              <a:rPr lang="en-GB" sz="2400" dirty="0"/>
              <a:t> </a:t>
            </a:r>
            <a:r>
              <a:rPr lang="en-GB" sz="2400" dirty="0" err="1"/>
              <a:t>yliopisto</a:t>
            </a:r>
            <a:r>
              <a:rPr lang="en-GB" sz="2400" dirty="0"/>
              <a:t> (3)</a:t>
            </a:r>
          </a:p>
          <a:p>
            <a:pPr marL="0" indent="0">
              <a:buNone/>
            </a:pPr>
            <a:r>
              <a:rPr lang="en-GB" sz="2400" dirty="0"/>
              <a:t>Ludwig-</a:t>
            </a:r>
            <a:r>
              <a:rPr lang="en-GB" sz="2400" dirty="0" err="1"/>
              <a:t>Maximilians</a:t>
            </a:r>
            <a:r>
              <a:rPr lang="en-GB" sz="2400" dirty="0"/>
              <a:t>-Universität München (2)</a:t>
            </a:r>
          </a:p>
          <a:p>
            <a:pPr marL="0" indent="0">
              <a:buNone/>
            </a:pPr>
            <a:r>
              <a:rPr lang="en-GB" sz="2400" dirty="0" err="1"/>
              <a:t>Vytauto</a:t>
            </a:r>
            <a:r>
              <a:rPr lang="en-GB" sz="2400" dirty="0"/>
              <a:t> </a:t>
            </a:r>
            <a:r>
              <a:rPr lang="en-GB" sz="2400" dirty="0" err="1"/>
              <a:t>Didžiojo</a:t>
            </a:r>
            <a:r>
              <a:rPr lang="en-GB" sz="2400" dirty="0"/>
              <a:t> </a:t>
            </a:r>
            <a:r>
              <a:rPr lang="en-GB" sz="2400" dirty="0" err="1"/>
              <a:t>universitetas</a:t>
            </a:r>
            <a:r>
              <a:rPr lang="en-GB" sz="2400" dirty="0"/>
              <a:t> (2)</a:t>
            </a:r>
          </a:p>
          <a:p>
            <a:pPr marL="0" indent="0">
              <a:buNone/>
            </a:pPr>
            <a:r>
              <a:rPr lang="en-GB" sz="2400" dirty="0"/>
              <a:t>+ Senegal </a:t>
            </a:r>
            <a:r>
              <a:rPr lang="en-GB" sz="2400" dirty="0" err="1"/>
              <a:t>ja</a:t>
            </a:r>
            <a:r>
              <a:rPr lang="en-GB" sz="2400" dirty="0"/>
              <a:t> Israel</a:t>
            </a:r>
            <a:endParaRPr lang="en-EE" sz="2400" dirty="0"/>
          </a:p>
        </p:txBody>
      </p:sp>
    </p:spTree>
    <p:extLst>
      <p:ext uri="{BB962C8B-B14F-4D97-AF65-F5344CB8AC3E}">
        <p14:creationId xmlns:p14="http://schemas.microsoft.com/office/powerpoint/2010/main" val="301067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83894-614F-F589-64B9-6CBB992CD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2966"/>
            <a:ext cx="10515600" cy="583324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EE" b="1" dirty="0"/>
              <a:t>HVEE ERASMUS+ õppejõuvahetuse lepingud</a:t>
            </a:r>
            <a:r>
              <a:rPr lang="en-EE" dirty="0"/>
              <a:t>: </a:t>
            </a:r>
          </a:p>
          <a:p>
            <a:pPr marL="0" indent="0">
              <a:buNone/>
            </a:pPr>
            <a:r>
              <a:rPr lang="en-EE" dirty="0"/>
              <a:t>	SWE: Uppsala Universitet (2 kohta 5 päeva); Stockholms U (1/14);</a:t>
            </a:r>
          </a:p>
          <a:p>
            <a:pPr marL="0" indent="0">
              <a:buNone/>
            </a:pPr>
            <a:r>
              <a:rPr lang="en-EE" dirty="0"/>
              <a:t>	AUT: Vienna (1/5);</a:t>
            </a:r>
          </a:p>
          <a:p>
            <a:pPr marL="0" indent="0">
              <a:buNone/>
            </a:pPr>
            <a:r>
              <a:rPr lang="en-EE" dirty="0"/>
              <a:t>	GER: U of Greifswald (1/5); Hamburg (1/5); Johannes Gutenberg Uni of Mainz 	(2/10); Ludwig Maximilian Uni of Munich (1/14);</a:t>
            </a:r>
          </a:p>
          <a:p>
            <a:pPr marL="0" indent="0">
              <a:buNone/>
            </a:pPr>
            <a:r>
              <a:rPr lang="en-GB" dirty="0"/>
              <a:t>	HUN: </a:t>
            </a:r>
            <a:r>
              <a:rPr lang="en-GB" dirty="0" err="1"/>
              <a:t>Eötvös</a:t>
            </a:r>
            <a:r>
              <a:rPr lang="en-GB" dirty="0"/>
              <a:t> </a:t>
            </a:r>
            <a:r>
              <a:rPr lang="en-GB" dirty="0" err="1"/>
              <a:t>Loránd</a:t>
            </a:r>
            <a:r>
              <a:rPr lang="en-GB" dirty="0"/>
              <a:t> University (2/14); </a:t>
            </a:r>
            <a:r>
              <a:rPr lang="en-GB" dirty="0" err="1"/>
              <a:t>Károli</a:t>
            </a:r>
            <a:r>
              <a:rPr lang="en-GB" dirty="0"/>
              <a:t> </a:t>
            </a:r>
            <a:r>
              <a:rPr lang="en-GB" dirty="0" err="1"/>
              <a:t>Gáspár</a:t>
            </a:r>
            <a:r>
              <a:rPr lang="en-GB" dirty="0"/>
              <a:t> University of the Reformed 	Church in Hungary (1/14); U of Debrecen (1/14); Miskolc (2/14), Szeged (1/14); 	University of Pannonia (1/14);</a:t>
            </a:r>
          </a:p>
          <a:p>
            <a:pPr marL="0" indent="0">
              <a:buNone/>
            </a:pPr>
            <a:r>
              <a:rPr lang="en-GB" dirty="0"/>
              <a:t>	LTV: </a:t>
            </a:r>
            <a:r>
              <a:rPr lang="en-GB" dirty="0" err="1"/>
              <a:t>Vytautas</a:t>
            </a:r>
            <a:r>
              <a:rPr lang="en-GB" dirty="0"/>
              <a:t> Magnus U (1/5); Vilnius University (1/14);</a:t>
            </a:r>
          </a:p>
          <a:p>
            <a:pPr marL="0" indent="0">
              <a:buNone/>
            </a:pPr>
            <a:r>
              <a:rPr lang="en-GB" dirty="0"/>
              <a:t>	LAV: U of Latvia (1/5);</a:t>
            </a:r>
          </a:p>
          <a:p>
            <a:pPr marL="0" indent="0">
              <a:buNone/>
            </a:pPr>
            <a:r>
              <a:rPr lang="en-GB" dirty="0"/>
              <a:t>	POL: Warsaw University (1/7);</a:t>
            </a:r>
          </a:p>
          <a:p>
            <a:pPr marL="0" indent="0">
              <a:buNone/>
            </a:pPr>
            <a:r>
              <a:rPr lang="en-GB" dirty="0"/>
              <a:t>	FIN: University of Eastern Finland (2/28); U of Oulu (1/7); Tampere U (1/10); U of 	</a:t>
            </a:r>
            <a:r>
              <a:rPr lang="en-GB" dirty="0" err="1"/>
              <a:t>Turkku</a:t>
            </a:r>
            <a:r>
              <a:rPr lang="en-GB" dirty="0"/>
              <a:t> (2/10);</a:t>
            </a:r>
          </a:p>
          <a:p>
            <a:pPr marL="0" indent="0">
              <a:buNone/>
            </a:pPr>
            <a:r>
              <a:rPr lang="en-GB" dirty="0"/>
              <a:t>	SLO: Constantine the Philosopher University in Nitra (2/14)</a:t>
            </a:r>
          </a:p>
          <a:p>
            <a:pPr marL="0" indent="0">
              <a:buNone/>
            </a:pPr>
            <a:r>
              <a:rPr lang="en-GB" b="1" dirty="0" err="1"/>
              <a:t>valdkondlikud</a:t>
            </a:r>
            <a:r>
              <a:rPr lang="en-GB" b="1" dirty="0"/>
              <a:t> </a:t>
            </a:r>
            <a:r>
              <a:rPr lang="en-GB" b="1" dirty="0" err="1"/>
              <a:t>lepingud</a:t>
            </a:r>
            <a:r>
              <a:rPr lang="en-GB" b="1" dirty="0"/>
              <a:t>: </a:t>
            </a:r>
          </a:p>
          <a:p>
            <a:pPr marL="0" indent="0">
              <a:buNone/>
            </a:pPr>
            <a:r>
              <a:rPr lang="en-GB" dirty="0"/>
              <a:t>	FIN: University of Helsinki (Arts &amp; humanities, 6/42; Arts &amp; Humanities) 	interdisciplinary programmes </a:t>
            </a:r>
            <a:r>
              <a:rPr lang="en-GB" dirty="0" err="1"/>
              <a:t>jt</a:t>
            </a:r>
            <a:r>
              <a:rPr lang="en-GB" dirty="0"/>
              <a:t> </a:t>
            </a:r>
            <a:r>
              <a:rPr lang="en-GB" dirty="0" err="1"/>
              <a:t>instituutide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osakondade</a:t>
            </a:r>
            <a:r>
              <a:rPr lang="en-GB" dirty="0"/>
              <a:t> </a:t>
            </a:r>
            <a:r>
              <a:rPr lang="en-GB" dirty="0" err="1"/>
              <a:t>lepingud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EE" dirty="0"/>
          </a:p>
          <a:p>
            <a:endParaRPr lang="en-EE" dirty="0"/>
          </a:p>
          <a:p>
            <a:endParaRPr lang="en-EE" dirty="0"/>
          </a:p>
          <a:p>
            <a:endParaRPr lang="en-EE" dirty="0"/>
          </a:p>
          <a:p>
            <a:endParaRPr lang="en-EE" dirty="0"/>
          </a:p>
          <a:p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8477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83894-614F-F589-64B9-6CBB992CD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2966"/>
            <a:ext cx="10515600" cy="583324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EE" b="1" dirty="0"/>
              <a:t>HVEE ERASMUS+ õppejõuvahetuse lepingud </a:t>
            </a:r>
            <a:r>
              <a:rPr lang="en-EE" dirty="0"/>
              <a:t>(sh </a:t>
            </a:r>
            <a:r>
              <a:rPr lang="en-EE" dirty="0">
                <a:solidFill>
                  <a:schemeClr val="accent5"/>
                </a:solidFill>
              </a:rPr>
              <a:t>EKKAV õpetuskohad </a:t>
            </a:r>
            <a:r>
              <a:rPr lang="en-EE" dirty="0"/>
              <a:t>ja </a:t>
            </a:r>
            <a:r>
              <a:rPr lang="en-EE" dirty="0">
                <a:solidFill>
                  <a:srgbClr val="00B050"/>
                </a:solidFill>
              </a:rPr>
              <a:t>välisõpetuskohad</a:t>
            </a:r>
            <a:r>
              <a:rPr lang="en-EE" dirty="0"/>
              <a:t>): </a:t>
            </a:r>
          </a:p>
          <a:p>
            <a:pPr marL="0" indent="0">
              <a:buNone/>
            </a:pPr>
            <a:r>
              <a:rPr lang="en-EE" dirty="0"/>
              <a:t>	SWE: </a:t>
            </a:r>
            <a:r>
              <a:rPr lang="en-EE" dirty="0">
                <a:solidFill>
                  <a:srgbClr val="00B050"/>
                </a:solidFill>
              </a:rPr>
              <a:t>Uppsala Universitet </a:t>
            </a:r>
            <a:r>
              <a:rPr lang="en-EE" dirty="0"/>
              <a:t>(2 kohta 5 päeva); Stockholms U (1/14);</a:t>
            </a:r>
          </a:p>
          <a:p>
            <a:pPr marL="0" indent="0">
              <a:buNone/>
            </a:pPr>
            <a:r>
              <a:rPr lang="en-EE" dirty="0"/>
              <a:t>	AUT: </a:t>
            </a:r>
            <a:r>
              <a:rPr lang="en-EE" dirty="0">
                <a:solidFill>
                  <a:srgbClr val="00B050"/>
                </a:solidFill>
              </a:rPr>
              <a:t>Vienna</a:t>
            </a:r>
            <a:r>
              <a:rPr lang="en-EE" dirty="0"/>
              <a:t> (1/5);</a:t>
            </a:r>
          </a:p>
          <a:p>
            <a:pPr marL="0" indent="0">
              <a:buNone/>
            </a:pPr>
            <a:r>
              <a:rPr lang="en-EE" dirty="0"/>
              <a:t>	GER: </a:t>
            </a:r>
            <a:r>
              <a:rPr lang="en-EE" dirty="0">
                <a:solidFill>
                  <a:srgbClr val="0070C0"/>
                </a:solidFill>
              </a:rPr>
              <a:t>U of Greifswald </a:t>
            </a:r>
            <a:r>
              <a:rPr lang="en-EE" dirty="0"/>
              <a:t>(1/5); Hamburg (1/5); Johannes Gutenberg Uni of Mainz 	(2/10); </a:t>
            </a:r>
            <a:r>
              <a:rPr lang="en-EE" dirty="0">
                <a:solidFill>
                  <a:srgbClr val="00B050"/>
                </a:solidFill>
              </a:rPr>
              <a:t>Ludwig Maximilian Uni of Munich </a:t>
            </a:r>
            <a:r>
              <a:rPr lang="en-EE" dirty="0"/>
              <a:t>(1/14);</a:t>
            </a:r>
          </a:p>
          <a:p>
            <a:pPr marL="0" indent="0">
              <a:buNone/>
            </a:pPr>
            <a:r>
              <a:rPr lang="en-GB" dirty="0"/>
              <a:t>	HUN: </a:t>
            </a:r>
            <a:r>
              <a:rPr lang="en-GB" dirty="0" err="1">
                <a:solidFill>
                  <a:srgbClr val="0070C0"/>
                </a:solidFill>
              </a:rPr>
              <a:t>Eötvös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Loránd</a:t>
            </a:r>
            <a:r>
              <a:rPr lang="en-GB" dirty="0">
                <a:solidFill>
                  <a:srgbClr val="0070C0"/>
                </a:solidFill>
              </a:rPr>
              <a:t> University </a:t>
            </a:r>
            <a:r>
              <a:rPr lang="en-GB" dirty="0"/>
              <a:t>(2/14); </a:t>
            </a:r>
            <a:r>
              <a:rPr lang="en-GB" dirty="0" err="1">
                <a:solidFill>
                  <a:srgbClr val="00B050"/>
                </a:solidFill>
              </a:rPr>
              <a:t>Károli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Gáspár</a:t>
            </a:r>
            <a:r>
              <a:rPr lang="en-GB" dirty="0">
                <a:solidFill>
                  <a:srgbClr val="00B050"/>
                </a:solidFill>
              </a:rPr>
              <a:t> University of the Reformed 	Church in Hungary </a:t>
            </a:r>
            <a:r>
              <a:rPr lang="en-GB" dirty="0"/>
              <a:t>(1/14); U of Debrecen (1/14); Miskolc (2/14), Szeged (1/14); 	University of Pannonia (1/14);</a:t>
            </a:r>
          </a:p>
          <a:p>
            <a:pPr marL="0" indent="0">
              <a:buNone/>
            </a:pPr>
            <a:r>
              <a:rPr lang="en-GB" dirty="0"/>
              <a:t>	LTV: </a:t>
            </a:r>
            <a:r>
              <a:rPr lang="en-GB" dirty="0" err="1">
                <a:solidFill>
                  <a:srgbClr val="00B050"/>
                </a:solidFill>
              </a:rPr>
              <a:t>Vytautas</a:t>
            </a:r>
            <a:r>
              <a:rPr lang="en-GB" dirty="0">
                <a:solidFill>
                  <a:srgbClr val="00B050"/>
                </a:solidFill>
              </a:rPr>
              <a:t> Magnus U </a:t>
            </a:r>
            <a:r>
              <a:rPr lang="en-GB" dirty="0"/>
              <a:t>(1/5); </a:t>
            </a:r>
            <a:r>
              <a:rPr lang="en-GB" dirty="0">
                <a:solidFill>
                  <a:srgbClr val="0070C0"/>
                </a:solidFill>
              </a:rPr>
              <a:t>Vilnius University </a:t>
            </a:r>
            <a:r>
              <a:rPr lang="en-GB" dirty="0"/>
              <a:t>(1/14);</a:t>
            </a:r>
          </a:p>
          <a:p>
            <a:pPr marL="0" indent="0">
              <a:buNone/>
            </a:pPr>
            <a:r>
              <a:rPr lang="en-GB" dirty="0"/>
              <a:t>	LAV: </a:t>
            </a:r>
            <a:r>
              <a:rPr lang="en-GB" dirty="0">
                <a:solidFill>
                  <a:srgbClr val="0070C0"/>
                </a:solidFill>
              </a:rPr>
              <a:t>U of Latvia </a:t>
            </a:r>
            <a:r>
              <a:rPr lang="en-GB" dirty="0"/>
              <a:t>(1/5);</a:t>
            </a:r>
          </a:p>
          <a:p>
            <a:pPr marL="0" indent="0">
              <a:buNone/>
            </a:pPr>
            <a:r>
              <a:rPr lang="en-GB" dirty="0"/>
              <a:t>	POL: </a:t>
            </a:r>
            <a:r>
              <a:rPr lang="en-GB" dirty="0">
                <a:solidFill>
                  <a:srgbClr val="0070C0"/>
                </a:solidFill>
              </a:rPr>
              <a:t>Warsaw University </a:t>
            </a:r>
            <a:r>
              <a:rPr lang="en-GB" dirty="0"/>
              <a:t>(1/7);</a:t>
            </a:r>
          </a:p>
          <a:p>
            <a:pPr marL="0" indent="0">
              <a:buNone/>
            </a:pPr>
            <a:r>
              <a:rPr lang="en-GB" dirty="0"/>
              <a:t>	FIN: University of Eastern Finland (2/28); </a:t>
            </a:r>
            <a:r>
              <a:rPr lang="en-GB" dirty="0">
                <a:solidFill>
                  <a:srgbClr val="00B050"/>
                </a:solidFill>
              </a:rPr>
              <a:t>U of Oulu </a:t>
            </a:r>
            <a:r>
              <a:rPr lang="en-GB" dirty="0"/>
              <a:t>(1/7); </a:t>
            </a:r>
            <a:r>
              <a:rPr lang="en-GB" dirty="0">
                <a:solidFill>
                  <a:srgbClr val="00B050"/>
                </a:solidFill>
              </a:rPr>
              <a:t>Tampere</a:t>
            </a:r>
            <a:r>
              <a:rPr lang="en-GB" dirty="0"/>
              <a:t> </a:t>
            </a:r>
            <a:r>
              <a:rPr lang="en-GB" dirty="0">
                <a:solidFill>
                  <a:srgbClr val="00B050"/>
                </a:solidFill>
              </a:rPr>
              <a:t>U</a:t>
            </a:r>
            <a:r>
              <a:rPr lang="en-GB" dirty="0"/>
              <a:t> (1/10); </a:t>
            </a:r>
            <a:r>
              <a:rPr lang="en-GB" dirty="0">
                <a:solidFill>
                  <a:srgbClr val="00B050"/>
                </a:solidFill>
              </a:rPr>
              <a:t>U of 	</a:t>
            </a:r>
            <a:r>
              <a:rPr lang="en-GB" dirty="0" err="1">
                <a:solidFill>
                  <a:srgbClr val="00B050"/>
                </a:solidFill>
              </a:rPr>
              <a:t>Turkku</a:t>
            </a:r>
            <a:r>
              <a:rPr lang="en-GB" dirty="0"/>
              <a:t> (2/10);</a:t>
            </a:r>
          </a:p>
          <a:p>
            <a:pPr marL="0" indent="0">
              <a:buNone/>
            </a:pPr>
            <a:r>
              <a:rPr lang="en-GB" dirty="0"/>
              <a:t>	SLO: Constantine the Philosopher University in Nitra (2/14)</a:t>
            </a:r>
          </a:p>
          <a:p>
            <a:pPr marL="0" indent="0">
              <a:buNone/>
            </a:pPr>
            <a:r>
              <a:rPr lang="en-GB" b="1" dirty="0" err="1"/>
              <a:t>valdkondlikud</a:t>
            </a:r>
            <a:r>
              <a:rPr lang="en-GB" b="1" dirty="0"/>
              <a:t> </a:t>
            </a:r>
            <a:r>
              <a:rPr lang="en-GB" b="1" dirty="0" err="1"/>
              <a:t>lepingud</a:t>
            </a:r>
            <a:r>
              <a:rPr lang="en-GB" b="1" dirty="0"/>
              <a:t>: </a:t>
            </a:r>
          </a:p>
          <a:p>
            <a:pPr marL="0" indent="0">
              <a:buNone/>
            </a:pPr>
            <a:r>
              <a:rPr lang="en-GB" dirty="0"/>
              <a:t>	FIN: </a:t>
            </a:r>
            <a:r>
              <a:rPr lang="en-GB" dirty="0">
                <a:solidFill>
                  <a:srgbClr val="00B050"/>
                </a:solidFill>
              </a:rPr>
              <a:t>University of Helsinki </a:t>
            </a:r>
            <a:r>
              <a:rPr lang="en-GB" dirty="0"/>
              <a:t>(Arts &amp; humanities, 6/42; Arts &amp; Humanities) 	interdisciplinary programmes </a:t>
            </a:r>
            <a:r>
              <a:rPr lang="en-GB" dirty="0" err="1"/>
              <a:t>jt</a:t>
            </a:r>
            <a:r>
              <a:rPr lang="en-GB" dirty="0"/>
              <a:t> </a:t>
            </a:r>
            <a:r>
              <a:rPr lang="en-GB" dirty="0" err="1"/>
              <a:t>instituutide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osakondade</a:t>
            </a:r>
            <a:r>
              <a:rPr lang="en-GB" dirty="0"/>
              <a:t> </a:t>
            </a:r>
            <a:r>
              <a:rPr lang="en-GB" dirty="0" err="1"/>
              <a:t>lepingud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EE" dirty="0"/>
          </a:p>
          <a:p>
            <a:endParaRPr lang="en-EE" dirty="0"/>
          </a:p>
          <a:p>
            <a:endParaRPr lang="en-EE" dirty="0"/>
          </a:p>
          <a:p>
            <a:endParaRPr lang="en-EE" dirty="0"/>
          </a:p>
          <a:p>
            <a:endParaRPr lang="en-EE" dirty="0"/>
          </a:p>
          <a:p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33498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7429C-8574-1DE9-50D5-03AD684AB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Planeerimine ja kandideerimine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150EC-8830-4361-43AE-036BC0AF0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8897"/>
            <a:ext cx="10515600" cy="475806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t-EE" dirty="0"/>
              <a:t>tutvu partnerülikoolidega, uuri võimalusi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dirty="0"/>
              <a:t>loo sidemeid, võta ühendust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dirty="0"/>
              <a:t>koosta tööplaan, kooskõlasta tööandja ja partnerülikooliga loengukava, NB. õppetöö peab kestma vähemalt 8 akadeemilist tundi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dirty="0"/>
              <a:t>eelistatud uusikud ja õpiränne, mille tulemuseks on uuendused (uus materjal, õppekava)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dirty="0"/>
              <a:t>kandideeri akadeemilise mobiilsuse keskkonnas, vormista lähetuskorraldus, broneeri majutus, valituks osutudes ka sõidupiletid (NB. reisitoetus, elamistoetus, muud allikad); TÜ kontakt on Anneli </a:t>
            </a:r>
            <a:r>
              <a:rPr lang="et-EE" dirty="0" err="1"/>
              <a:t>Miljan</a:t>
            </a:r>
            <a:endParaRPr lang="et-EE" dirty="0"/>
          </a:p>
          <a:p>
            <a:pPr>
              <a:buFont typeface="Wingdings" panose="05000000000000000000" pitchFamily="2" charset="2"/>
              <a:buChar char="ü"/>
            </a:pPr>
            <a:r>
              <a:rPr lang="et-EE" dirty="0"/>
              <a:t>õpeta ja anna aru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dirty="0"/>
              <a:t>Vt lisa </a:t>
            </a:r>
            <a:r>
              <a:rPr lang="et-EE" dirty="0">
                <a:hlinkClick r:id="rId2"/>
              </a:rPr>
              <a:t>https://erasmus-plus.ec.europa.eu/et/opportunities</a:t>
            </a:r>
            <a:r>
              <a:rPr lang="et-EE" dirty="0"/>
              <a:t> ja </a:t>
            </a:r>
            <a:r>
              <a:rPr lang="et-EE" dirty="0">
                <a:hlinkClick r:id="rId3"/>
              </a:rPr>
              <a:t>https://siseveeb.ut.ee/et/õpe-ja-teadus/õppejõuvahetus</a:t>
            </a:r>
            <a:endParaRPr lang="et-EE" dirty="0"/>
          </a:p>
          <a:p>
            <a:pPr>
              <a:buFont typeface="Wingdings" panose="05000000000000000000" pitchFamily="2" charset="2"/>
              <a:buChar char="ü"/>
            </a:pPr>
            <a:endParaRPr lang="et-EE" dirty="0"/>
          </a:p>
          <a:p>
            <a:pPr>
              <a:buFont typeface="Wingdings" panose="05000000000000000000" pitchFamily="2" charset="2"/>
              <a:buChar char="ü"/>
            </a:pPr>
            <a:endParaRPr lang="et-EE" dirty="0"/>
          </a:p>
          <a:p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604448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Üliõpilaste </a:t>
            </a:r>
            <a:r>
              <a:rPr lang="en-EE" dirty="0"/>
              <a:t>õpiränne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/>
              <a:t>Viimase 9 õppeaasta jooksul osales õpirändes 25+2 üliõpilast kokku 15. erinevas ülikoolis.</a:t>
            </a:r>
          </a:p>
          <a:p>
            <a:r>
              <a:rPr lang="et-EE" dirty="0"/>
              <a:t>Kõige rohkem üliõpilasi käis välismaal õppimas 2016/2017. õppeaastal (4 BA ja 4 MA)</a:t>
            </a:r>
          </a:p>
          <a:p>
            <a:r>
              <a:rPr lang="et-EE" dirty="0"/>
              <a:t>Alates 2018/2019. õppeaastast on õpirändes osalenute arv oluliselt vähenenud.</a:t>
            </a:r>
          </a:p>
          <a:p>
            <a:endParaRPr lang="et-EE" dirty="0"/>
          </a:p>
          <a:p>
            <a:r>
              <a:rPr lang="et-EE" dirty="0"/>
              <a:t>Bakalaureuseastme üliõpilased veedavad välisülikoolis pigem ühe semestri, magistriastme üliõpilased aga terve õppeaasta.</a:t>
            </a:r>
          </a:p>
          <a:p>
            <a:r>
              <a:rPr lang="et-EE" dirty="0"/>
              <a:t>Välismaal käiakse pigem õppimas kui praktikal.</a:t>
            </a:r>
          </a:p>
        </p:txBody>
      </p:sp>
    </p:spTree>
    <p:extLst>
      <p:ext uri="{BB962C8B-B14F-4D97-AF65-F5344CB8AC3E}">
        <p14:creationId xmlns:p14="http://schemas.microsoft.com/office/powerpoint/2010/main" val="45081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Populaarsemad ülikoolid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t-EE" dirty="0"/>
              <a:t>Helsinki ja Viini ülikool</a:t>
            </a:r>
          </a:p>
          <a:p>
            <a:pPr marL="514350" indent="-514350">
              <a:buFont typeface="+mj-lt"/>
              <a:buAutoNum type="arabicPeriod"/>
            </a:pPr>
            <a:r>
              <a:rPr lang="et-EE" dirty="0"/>
              <a:t>Szegedi </a:t>
            </a:r>
            <a:r>
              <a:rPr lang="hu-HU" dirty="0"/>
              <a:t>Tudományegyetem</a:t>
            </a:r>
          </a:p>
          <a:p>
            <a:pPr marL="514350" indent="-514350">
              <a:buFont typeface="+mj-lt"/>
              <a:buAutoNum type="arabicPeriod"/>
            </a:pPr>
            <a:r>
              <a:rPr lang="et-EE" dirty="0"/>
              <a:t>Oulu ülikool</a:t>
            </a:r>
          </a:p>
          <a:p>
            <a:r>
              <a:rPr lang="et-EE" dirty="0"/>
              <a:t>Möödunud õppeaastal oli kõige populaarsem Uppsala Ülikool</a:t>
            </a:r>
          </a:p>
          <a:p>
            <a:r>
              <a:rPr lang="et-EE" dirty="0"/>
              <a:t>Üks magistrant viibis aastatel 2013-2016 kolm semestrit välismaal õppimas ning 1 semestri praktikal</a:t>
            </a:r>
          </a:p>
        </p:txBody>
      </p:sp>
    </p:spTree>
    <p:extLst>
      <p:ext uri="{BB962C8B-B14F-4D97-AF65-F5344CB8AC3E}">
        <p14:creationId xmlns:p14="http://schemas.microsoft.com/office/powerpoint/2010/main" val="3909915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910</Words>
  <Application>Microsoft Office PowerPoint</Application>
  <PresentationFormat>Laiekraan</PresentationFormat>
  <Paragraphs>101</Paragraphs>
  <Slides>11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Rubik</vt:lpstr>
      <vt:lpstr>Wingdings</vt:lpstr>
      <vt:lpstr>Office Theme</vt:lpstr>
      <vt:lpstr>TÜ eesti ja üldkeeleteaduse instituudi ERASMUS+ õpirände kogemuspäev</vt:lpstr>
      <vt:lpstr>kava</vt:lpstr>
      <vt:lpstr>Õpiränne: miks ja kellele</vt:lpstr>
      <vt:lpstr>ERASMUS+iga õpetamas ja koolitumas: HVEE</vt:lpstr>
      <vt:lpstr>PowerPointi esitlus</vt:lpstr>
      <vt:lpstr>PowerPointi esitlus</vt:lpstr>
      <vt:lpstr>Planeerimine ja kandideerimine</vt:lpstr>
      <vt:lpstr>Üliõpilaste õpiränne</vt:lpstr>
      <vt:lpstr>Populaarsemad ülikoolid</vt:lpstr>
      <vt:lpstr>Ainepunktid ja planeerimine </vt:lpstr>
      <vt:lpstr>Küsimusi?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Keit Mõisavald</cp:lastModifiedBy>
  <cp:revision>19</cp:revision>
  <dcterms:created xsi:type="dcterms:W3CDTF">2024-02-12T09:18:03Z</dcterms:created>
  <dcterms:modified xsi:type="dcterms:W3CDTF">2024-03-21T14:17:30Z</dcterms:modified>
</cp:coreProperties>
</file>